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58" r:id="rId5"/>
    <p:sldId id="260" r:id="rId6"/>
    <p:sldId id="265" r:id="rId7"/>
    <p:sldId id="266" r:id="rId8"/>
    <p:sldId id="267" r:id="rId9"/>
    <p:sldId id="262" r:id="rId10"/>
    <p:sldId id="275" r:id="rId11"/>
    <p:sldId id="268" r:id="rId12"/>
    <p:sldId id="269" r:id="rId13"/>
    <p:sldId id="270" r:id="rId14"/>
    <p:sldId id="271" r:id="rId15"/>
    <p:sldId id="272" r:id="rId16"/>
    <p:sldId id="273" r:id="rId17"/>
    <p:sldId id="264" r:id="rId18"/>
    <p:sldId id="276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53" y="42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84902D4A-B166-45F9-908B-3134E4C14740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6A6414C4-6FED-4DA4-B6BD-9DAD60539F0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02D4A-B166-45F9-908B-3134E4C14740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414C4-6FED-4DA4-B6BD-9DAD60539F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02D4A-B166-45F9-908B-3134E4C14740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414C4-6FED-4DA4-B6BD-9DAD60539F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84902D4A-B166-45F9-908B-3134E4C14740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6A6414C4-6FED-4DA4-B6BD-9DAD60539F0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84902D4A-B166-45F9-908B-3134E4C14740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6A6414C4-6FED-4DA4-B6BD-9DAD60539F0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02D4A-B166-45F9-908B-3134E4C14740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414C4-6FED-4DA4-B6BD-9DAD60539F0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02D4A-B166-45F9-908B-3134E4C14740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414C4-6FED-4DA4-B6BD-9DAD60539F0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4902D4A-B166-45F9-908B-3134E4C14740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6A6414C4-6FED-4DA4-B6BD-9DAD60539F0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02D4A-B166-45F9-908B-3134E4C14740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414C4-6FED-4DA4-B6BD-9DAD60539F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84902D4A-B166-45F9-908B-3134E4C14740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6A6414C4-6FED-4DA4-B6BD-9DAD60539F05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4902D4A-B166-45F9-908B-3134E4C14740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6A6414C4-6FED-4DA4-B6BD-9DAD60539F0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84902D4A-B166-45F9-908B-3134E4C14740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6A6414C4-6FED-4DA4-B6BD-9DAD60539F0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HOSPITALIZATION-DAYS-PREDICTION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4292F"/>
                </a:solidFill>
                <a:effectLst/>
                <a:latin typeface="-apple-system"/>
              </a:rPr>
              <a:t>A system that predicts the duration of hospitalization required with an aim to prevent unnecessary hospitalizations, thereby saving expenditure on healthcare per capita.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CBFE4-D543-ABEB-8782-9F49474DF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Modelling: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619C2-8B02-9FDC-0A62-C5E4CC13C3D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create a prediction model, we used the approach of classification models for categorical data and </a:t>
            </a:r>
            <a:r>
              <a:rPr lang="en-US" dirty="0" err="1"/>
              <a:t>regresssion</a:t>
            </a:r>
            <a:r>
              <a:rPr lang="en-US" dirty="0"/>
              <a:t> models for numerical data. </a:t>
            </a:r>
          </a:p>
          <a:p>
            <a:r>
              <a:rPr lang="en-US" dirty="0"/>
              <a:t>We compared different classification models and found decision tree classifier to be the most accurate of them all.</a:t>
            </a:r>
          </a:p>
          <a:p>
            <a:r>
              <a:rPr lang="en-US" dirty="0"/>
              <a:t>We compared different regression models and found Gradient Boosting Model to be the most accurate of them all.</a:t>
            </a:r>
          </a:p>
          <a:p>
            <a:r>
              <a:rPr lang="en-US" dirty="0"/>
              <a:t>We then ensembled these two models for increasing the final performance of the model.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35622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2E746-2180-1448-D5BD-0CB523E3C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Classifier Model-</a:t>
            </a:r>
            <a:r>
              <a:rPr lang="en-IN" dirty="0" err="1"/>
              <a:t>XgBoost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5789FA-54FD-8303-22A2-54558EEE882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1936750"/>
            <a:ext cx="7467600" cy="4200525"/>
          </a:xfrm>
        </p:spPr>
      </p:pic>
    </p:spTree>
    <p:extLst>
      <p:ext uri="{BB962C8B-B14F-4D97-AF65-F5344CB8AC3E}">
        <p14:creationId xmlns:p14="http://schemas.microsoft.com/office/powerpoint/2010/main" val="1173052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94D88-2E65-3136-9267-BC31B9FC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Classifier model-AdaBoost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0C3FB0-E413-F57B-EAAE-EF3BC3FB6F9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1936750"/>
            <a:ext cx="7467600" cy="4200525"/>
          </a:xfrm>
        </p:spPr>
      </p:pic>
    </p:spTree>
    <p:extLst>
      <p:ext uri="{BB962C8B-B14F-4D97-AF65-F5344CB8AC3E}">
        <p14:creationId xmlns:p14="http://schemas.microsoft.com/office/powerpoint/2010/main" val="3448837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EE0FC-517B-CF66-0206-B4B2DA51D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Classifier Model- </a:t>
            </a:r>
            <a:r>
              <a:rPr lang="en-IN" dirty="0" err="1"/>
              <a:t>CatBoost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7E44F6-C752-6316-D00B-87855471246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1936750"/>
            <a:ext cx="7467600" cy="4200525"/>
          </a:xfrm>
        </p:spPr>
      </p:pic>
    </p:spTree>
    <p:extLst>
      <p:ext uri="{BB962C8B-B14F-4D97-AF65-F5344CB8AC3E}">
        <p14:creationId xmlns:p14="http://schemas.microsoft.com/office/powerpoint/2010/main" val="153021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F1794-828C-3968-3672-CB3AC5C29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Classifier Model-Gradient Boosting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B500C8-684A-E32C-4C44-5AAD59F4F7A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1936750"/>
            <a:ext cx="7467600" cy="4200525"/>
          </a:xfrm>
        </p:spPr>
      </p:pic>
    </p:spTree>
    <p:extLst>
      <p:ext uri="{BB962C8B-B14F-4D97-AF65-F5344CB8AC3E}">
        <p14:creationId xmlns:p14="http://schemas.microsoft.com/office/powerpoint/2010/main" val="288627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2960-D6F4-76C6-7652-541EFA06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Classifier Model-Naïve Bayes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07AA6F-E4CD-6A51-1C6E-E4495435688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1936750"/>
            <a:ext cx="7467600" cy="4200525"/>
          </a:xfrm>
        </p:spPr>
      </p:pic>
    </p:spTree>
    <p:extLst>
      <p:ext uri="{BB962C8B-B14F-4D97-AF65-F5344CB8AC3E}">
        <p14:creationId xmlns:p14="http://schemas.microsoft.com/office/powerpoint/2010/main" val="1483078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241A0-7711-4363-9F09-C001B75E2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Classifier Model-LDA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460EB2-06C7-4AF9-E077-8D82ADA8AD3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1936750"/>
            <a:ext cx="7467600" cy="4200525"/>
          </a:xfrm>
        </p:spPr>
      </p:pic>
    </p:spTree>
    <p:extLst>
      <p:ext uri="{BB962C8B-B14F-4D97-AF65-F5344CB8AC3E}">
        <p14:creationId xmlns:p14="http://schemas.microsoft.com/office/powerpoint/2010/main" val="1889647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7CBAD-5CC0-85FB-9CBF-689EC346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Prediction: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4F830-5F4B-94BC-6E0D-6C5845D5C54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 ensembled model was used to predict the final optimized hospitalization days of patients.</a:t>
            </a:r>
          </a:p>
          <a:p>
            <a:endParaRPr lang="en-US" dirty="0"/>
          </a:p>
          <a:p>
            <a:r>
              <a:rPr lang="en-US" dirty="0"/>
              <a:t>Output of Decision Tree Classifier: 85.01%</a:t>
            </a:r>
          </a:p>
          <a:p>
            <a:endParaRPr lang="en-US" dirty="0"/>
          </a:p>
          <a:p>
            <a:r>
              <a:rPr lang="en-US" dirty="0"/>
              <a:t>Output of Gradient Boosting Regression </a:t>
            </a:r>
            <a:r>
              <a:rPr lang="en-US"/>
              <a:t>Model: 89.3% </a:t>
            </a:r>
            <a:endParaRPr lang="en-US" dirty="0"/>
          </a:p>
          <a:p>
            <a:endParaRPr lang="en-US" dirty="0"/>
          </a:p>
          <a:p>
            <a:r>
              <a:rPr lang="en-US" dirty="0"/>
              <a:t>Output of ensembled model: 89.51%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4051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15882-AC18-C03B-3C8A-7497E5AD9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Final 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C64277-562F-27FE-21D9-C5B16990BE8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1916832"/>
            <a:ext cx="7467600" cy="4104456"/>
          </a:xfrm>
        </p:spPr>
      </p:pic>
    </p:spTree>
    <p:extLst>
      <p:ext uri="{BB962C8B-B14F-4D97-AF65-F5344CB8AC3E}">
        <p14:creationId xmlns:p14="http://schemas.microsoft.com/office/powerpoint/2010/main" val="4143911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/>
              <a:t>PROBLEM STATEMENT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Studies have concluded that in 2006 well over $30 billion was spent on unnecessary hospital admissions. Is there a better way? </a:t>
            </a:r>
          </a:p>
          <a:p>
            <a:r>
              <a:rPr lang="en-US" dirty="0"/>
              <a:t>Can we identify those most at risk earlier and ensure they get the treatment they need? </a:t>
            </a:r>
          </a:p>
          <a:p>
            <a:r>
              <a:rPr lang="en-US" dirty="0"/>
              <a:t>To achieve its goal of developing a breakthrough algorithm that uses available patient data to predict and prevent unnecessary hospitalizations.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/>
              <a:t>OBJECTIVES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Times of recession and increase in healthcare expenses after the pandemic - utmost importance.</a:t>
            </a:r>
          </a:p>
          <a:p>
            <a:r>
              <a:rPr lang="en-US" dirty="0"/>
              <a:t> To cut down expenditure on healthcare as well as minimizing the number of hospitalizations.</a:t>
            </a:r>
          </a:p>
          <a:p>
            <a:r>
              <a:rPr lang="en-US" dirty="0"/>
              <a:t>Result: Less crowding in hospitals</a:t>
            </a:r>
          </a:p>
          <a:p>
            <a:r>
              <a:rPr lang="en-US" dirty="0"/>
              <a:t>Bearing in mind precautionary measures in lieu of the pandemic.</a:t>
            </a:r>
          </a:p>
          <a:p>
            <a:r>
              <a:rPr lang="en-US" dirty="0"/>
              <a:t>Minimize the expenditure of people and government on healthcare.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/>
              <a:t>METHODOLOGY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 problem statement has been solved by regression in this project. </a:t>
            </a:r>
          </a:p>
          <a:p>
            <a:r>
              <a:rPr lang="en-US" dirty="0"/>
              <a:t>This project needs rigorous data preprocessing which was a required step as a result of the nature of given dataset.</a:t>
            </a:r>
          </a:p>
          <a:p>
            <a:r>
              <a:rPr lang="en-US" dirty="0"/>
              <a:t> The provided database comprised of 13 files in </a:t>
            </a:r>
            <a:r>
              <a:rPr lang="en-US" dirty="0" err="1"/>
              <a:t>csv</a:t>
            </a:r>
            <a:r>
              <a:rPr lang="en-US" dirty="0"/>
              <a:t> format. </a:t>
            </a:r>
          </a:p>
          <a:p>
            <a:r>
              <a:rPr lang="en-US" dirty="0"/>
              <a:t>As a team, we initially gathered our understanding of the given data and the required output, followed by the eventual design of the system.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444" y="3631"/>
            <a:ext cx="7467600" cy="994122"/>
          </a:xfrm>
        </p:spPr>
        <p:txBody>
          <a:bodyPr/>
          <a:lstStyle/>
          <a:p>
            <a:r>
              <a:rPr lang="en-IN" dirty="0"/>
              <a:t>About the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68760"/>
            <a:ext cx="7467600" cy="520519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dirty="0"/>
              <a:t>Data </a:t>
            </a:r>
            <a:r>
              <a:rPr lang="en-IN" dirty="0" err="1"/>
              <a:t>Preprocessing</a:t>
            </a:r>
            <a:r>
              <a:rPr lang="en-IN" dirty="0"/>
              <a:t>: </a:t>
            </a:r>
          </a:p>
          <a:p>
            <a:r>
              <a:rPr lang="en-US" dirty="0"/>
              <a:t>This was the most crucial part of the design as data was very haphazard.</a:t>
            </a:r>
          </a:p>
          <a:p>
            <a:r>
              <a:rPr lang="en-US" dirty="0"/>
              <a:t>For null values in the data, we found their proportion to be quite less for the most important/influential input features.</a:t>
            </a:r>
          </a:p>
          <a:p>
            <a:r>
              <a:rPr lang="en-US" dirty="0"/>
              <a:t>As a result, their replacement with zero didn’t have much effect on the final classification accuracy.</a:t>
            </a:r>
          </a:p>
          <a:p>
            <a:r>
              <a:rPr lang="en-US" dirty="0"/>
              <a:t>This was followed by handling of missing and inconsistent data.</a:t>
            </a:r>
          </a:p>
          <a:p>
            <a:r>
              <a:rPr lang="en-US" dirty="0"/>
              <a:t>We did one-hot encoding for handling categorical features.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491C2-67DD-96EC-33BF-6325A581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reduction-Filter Method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86F7B2-07C4-9CF9-2FCC-DA13E1CA30C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1936750"/>
            <a:ext cx="7467600" cy="4200525"/>
          </a:xfrm>
        </p:spPr>
      </p:pic>
    </p:spTree>
    <p:extLst>
      <p:ext uri="{BB962C8B-B14F-4D97-AF65-F5344CB8AC3E}">
        <p14:creationId xmlns:p14="http://schemas.microsoft.com/office/powerpoint/2010/main" val="1873435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ACEC3-1B69-928A-9DE8-7695579AA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Reduction- Wrapper Method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57ED6AC-E0F8-DD22-B6E5-59DA4B3A148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36750"/>
            <a:ext cx="7467600" cy="4200525"/>
          </a:xfrm>
        </p:spPr>
      </p:pic>
    </p:spTree>
    <p:extLst>
      <p:ext uri="{BB962C8B-B14F-4D97-AF65-F5344CB8AC3E}">
        <p14:creationId xmlns:p14="http://schemas.microsoft.com/office/powerpoint/2010/main" val="930155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E0043-55BD-1D7D-8DAB-9D17B7FAD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Reduction- Pearson Correlation Map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32F07A-A6D9-593C-71DE-6186AFB8600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1936750"/>
            <a:ext cx="7467600" cy="4200525"/>
          </a:xfrm>
        </p:spPr>
      </p:pic>
    </p:spTree>
    <p:extLst>
      <p:ext uri="{BB962C8B-B14F-4D97-AF65-F5344CB8AC3E}">
        <p14:creationId xmlns:p14="http://schemas.microsoft.com/office/powerpoint/2010/main" val="2168080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13777-5A1B-5109-6C47-98ACC8952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87452"/>
            <a:ext cx="7467600" cy="1143000"/>
          </a:xfrm>
        </p:spPr>
        <p:txBody>
          <a:bodyPr/>
          <a:lstStyle/>
          <a:p>
            <a:r>
              <a:rPr lang="en-IN" dirty="0"/>
              <a:t>Feature Selection and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884D5-FD2E-635A-7E80-685D2AF8599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67111" y="955548"/>
            <a:ext cx="7467600" cy="568863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original dataset had 102 features.</a:t>
            </a:r>
          </a:p>
          <a:p>
            <a:r>
              <a:rPr lang="en-US" dirty="0"/>
              <a:t>We initially found correlation coefficient between the output feature and all input features</a:t>
            </a:r>
          </a:p>
          <a:p>
            <a:r>
              <a:rPr lang="en-US" dirty="0"/>
              <a:t>After preprocessing, we found the most important features through filter method.</a:t>
            </a:r>
          </a:p>
          <a:p>
            <a:r>
              <a:rPr lang="en-US" dirty="0"/>
              <a:t>We then applied random forest classifier for ranking features in descending order of their importance.</a:t>
            </a:r>
          </a:p>
          <a:p>
            <a:r>
              <a:rPr lang="en-US" dirty="0"/>
              <a:t>This was followed by wrapping method on the data, which gave the final array of features advised to be kept in the dataset.</a:t>
            </a:r>
          </a:p>
          <a:p>
            <a:r>
              <a:rPr lang="en-US" dirty="0"/>
              <a:t>We the selected 70 most important features from the data.</a:t>
            </a:r>
          </a:p>
          <a:p>
            <a:r>
              <a:rPr lang="en-US" dirty="0"/>
              <a:t>This was followed by dimensionality reduction via Principal Component Analysis (PCA).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94434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63</TotalTime>
  <Words>556</Words>
  <Application>Microsoft Office PowerPoint</Application>
  <PresentationFormat>On-screen Show (4:3)</PresentationFormat>
  <Paragraphs>69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-apple-system</vt:lpstr>
      <vt:lpstr>Century Schoolbook</vt:lpstr>
      <vt:lpstr>Wingdings</vt:lpstr>
      <vt:lpstr>Wingdings 2</vt:lpstr>
      <vt:lpstr>Oriel</vt:lpstr>
      <vt:lpstr>HOSPITALIZATION-DAYS-PREDICTION</vt:lpstr>
      <vt:lpstr>PROBLEM STATEMENT</vt:lpstr>
      <vt:lpstr>OBJECTIVES</vt:lpstr>
      <vt:lpstr>METHODOLOGY</vt:lpstr>
      <vt:lpstr>About the Project</vt:lpstr>
      <vt:lpstr>Data reduction-Filter Method</vt:lpstr>
      <vt:lpstr>Data Reduction- Wrapper Method</vt:lpstr>
      <vt:lpstr>Data Reduction- Pearson Correlation Map</vt:lpstr>
      <vt:lpstr>Feature Selection and Extraction</vt:lpstr>
      <vt:lpstr>Data Modelling:</vt:lpstr>
      <vt:lpstr>Classifier Model-XgBoost</vt:lpstr>
      <vt:lpstr>Classifier model-AdaBoost</vt:lpstr>
      <vt:lpstr>Classifier Model- CatBoost</vt:lpstr>
      <vt:lpstr>Classifier Model-Gradient Boosting</vt:lpstr>
      <vt:lpstr>Classifier Model-Naïve Bayes</vt:lpstr>
      <vt:lpstr>Classifier Model-LDA</vt:lpstr>
      <vt:lpstr>Prediction:</vt:lpstr>
      <vt:lpstr>Final Output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HOSPITALIZATION-DAYS-PREDICTION</dc:title>
  <dc:creator>user</dc:creator>
  <cp:lastModifiedBy>Stuti Wadhwa</cp:lastModifiedBy>
  <cp:revision>9</cp:revision>
  <dcterms:created xsi:type="dcterms:W3CDTF">2023-02-26T08:30:14Z</dcterms:created>
  <dcterms:modified xsi:type="dcterms:W3CDTF">2023-02-26T09:37:59Z</dcterms:modified>
</cp:coreProperties>
</file>